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sldIdLst>
    <p:sldId id="264" r:id="rId2"/>
    <p:sldId id="300" r:id="rId3"/>
    <p:sldId id="301" r:id="rId4"/>
    <p:sldId id="327" r:id="rId5"/>
    <p:sldId id="324" r:id="rId6"/>
    <p:sldId id="326" r:id="rId7"/>
    <p:sldId id="316" r:id="rId8"/>
    <p:sldId id="320" r:id="rId9"/>
    <p:sldId id="328" r:id="rId10"/>
    <p:sldId id="260" r:id="rId11"/>
    <p:sldId id="322" r:id="rId12"/>
    <p:sldId id="258" r:id="rId13"/>
    <p:sldId id="302" r:id="rId14"/>
    <p:sldId id="262" r:id="rId15"/>
    <p:sldId id="323" r:id="rId16"/>
    <p:sldId id="317" r:id="rId17"/>
    <p:sldId id="318" r:id="rId18"/>
    <p:sldId id="31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8339" autoAdjust="0"/>
  </p:normalViewPr>
  <p:slideViewPr>
    <p:cSldViewPr snapToGrid="0">
      <p:cViewPr varScale="1">
        <p:scale>
          <a:sx n="82" d="100"/>
          <a:sy n="82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IL Population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12884119</c:v>
                </c:pt>
                <c:pt idx="1">
                  <c:v>12898269</c:v>
                </c:pt>
                <c:pt idx="2">
                  <c:v>12888962</c:v>
                </c:pt>
                <c:pt idx="3">
                  <c:v>12864342</c:v>
                </c:pt>
                <c:pt idx="4">
                  <c:v>12826895</c:v>
                </c:pt>
                <c:pt idx="5">
                  <c:v>12786196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F8-4D2D-89C3-176522C271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21344144"/>
        <c:axId val="421347752"/>
      </c:lineChart>
      <c:catAx>
        <c:axId val="421344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347752"/>
        <c:crosses val="autoZero"/>
        <c:auto val="1"/>
        <c:lblAlgn val="ctr"/>
        <c:lblOffset val="100"/>
        <c:noMultiLvlLbl val="0"/>
      </c:catAx>
      <c:valAx>
        <c:axId val="421347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1344144"/>
        <c:crosses val="autoZero"/>
        <c:crossBetween val="between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231FDA-8E3F-44A1-B936-9D9655DBE01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8773F02-9906-493C-AF79-E45584D990B2}">
      <dgm:prSet/>
      <dgm:spPr/>
      <dgm:t>
        <a:bodyPr/>
        <a:lstStyle/>
        <a:p>
          <a:r>
            <a:rPr lang="en-US" dirty="0"/>
            <a:t>What is the population trend over the 5 years?</a:t>
          </a:r>
        </a:p>
      </dgm:t>
    </dgm:pt>
    <dgm:pt modelId="{12F98DF8-CD7D-468A-9A11-983C0D77C67D}" type="parTrans" cxnId="{086A8CCA-17B2-4116-9C8F-0B935BB26DC9}">
      <dgm:prSet/>
      <dgm:spPr/>
      <dgm:t>
        <a:bodyPr/>
        <a:lstStyle/>
        <a:p>
          <a:endParaRPr lang="en-US"/>
        </a:p>
      </dgm:t>
    </dgm:pt>
    <dgm:pt modelId="{EEBE50A5-4FFA-47F4-8EFF-5BE89CE84C2D}" type="sibTrans" cxnId="{086A8CCA-17B2-4116-9C8F-0B935BB26DC9}">
      <dgm:prSet/>
      <dgm:spPr/>
      <dgm:t>
        <a:bodyPr/>
        <a:lstStyle/>
        <a:p>
          <a:endParaRPr lang="en-US"/>
        </a:p>
      </dgm:t>
    </dgm:pt>
    <dgm:pt modelId="{3E7CDF9F-51BE-432E-A928-7E3CA25ACCBB}">
      <dgm:prSet/>
      <dgm:spPr/>
      <dgm:t>
        <a:bodyPr/>
        <a:lstStyle/>
        <a:p>
          <a:r>
            <a:rPr lang="en-US" dirty="0"/>
            <a:t>What are the best home pricing trends?</a:t>
          </a:r>
        </a:p>
      </dgm:t>
    </dgm:pt>
    <dgm:pt modelId="{21EEAD1E-89F6-480C-BC50-DD16550AA20C}" type="parTrans" cxnId="{56449680-B185-4276-A83D-904DC0C8A779}">
      <dgm:prSet/>
      <dgm:spPr/>
      <dgm:t>
        <a:bodyPr/>
        <a:lstStyle/>
        <a:p>
          <a:endParaRPr lang="en-US"/>
        </a:p>
      </dgm:t>
    </dgm:pt>
    <dgm:pt modelId="{8FD20FE9-1490-4BD2-9020-C8018B14FE9C}" type="sibTrans" cxnId="{56449680-B185-4276-A83D-904DC0C8A779}">
      <dgm:prSet/>
      <dgm:spPr/>
      <dgm:t>
        <a:bodyPr/>
        <a:lstStyle/>
        <a:p>
          <a:endParaRPr lang="en-US"/>
        </a:p>
      </dgm:t>
    </dgm:pt>
    <dgm:pt modelId="{88D38433-99B8-4172-B8D0-0CD0081BBA9E}">
      <dgm:prSet/>
      <dgm:spPr/>
      <dgm:t>
        <a:bodyPr/>
        <a:lstStyle/>
        <a:p>
          <a:r>
            <a:rPr lang="en-US" dirty="0"/>
            <a:t>In the existing successful properties, what are the shopper profile regarding purchases?</a:t>
          </a:r>
        </a:p>
      </dgm:t>
    </dgm:pt>
    <dgm:pt modelId="{8989D1EF-8DA2-49D7-9B6C-E8D62EB793F4}" type="parTrans" cxnId="{301216AC-8511-4497-8067-53F65A7FD7E9}">
      <dgm:prSet/>
      <dgm:spPr/>
      <dgm:t>
        <a:bodyPr/>
        <a:lstStyle/>
        <a:p>
          <a:endParaRPr lang="en-US"/>
        </a:p>
      </dgm:t>
    </dgm:pt>
    <dgm:pt modelId="{6647B7B0-FDCA-4054-9B9C-4BD905165395}" type="sibTrans" cxnId="{301216AC-8511-4497-8067-53F65A7FD7E9}">
      <dgm:prSet/>
      <dgm:spPr/>
      <dgm:t>
        <a:bodyPr/>
        <a:lstStyle/>
        <a:p>
          <a:endParaRPr lang="en-US"/>
        </a:p>
      </dgm:t>
    </dgm:pt>
    <dgm:pt modelId="{B32991B2-BE6A-4FCF-85AE-B962090B1221}">
      <dgm:prSet/>
      <dgm:spPr/>
      <dgm:t>
        <a:bodyPr/>
        <a:lstStyle/>
        <a:p>
          <a:r>
            <a:rPr lang="en-US" dirty="0"/>
            <a:t>What is the shopper behavior in the existing successful properties?</a:t>
          </a:r>
        </a:p>
      </dgm:t>
    </dgm:pt>
    <dgm:pt modelId="{A31C53AC-945D-4EC5-BD0E-E138B5C372EE}" type="parTrans" cxnId="{0B25E3DF-9480-484C-98D3-B66A7C838852}">
      <dgm:prSet/>
      <dgm:spPr/>
      <dgm:t>
        <a:bodyPr/>
        <a:lstStyle/>
        <a:p>
          <a:endParaRPr lang="en-US"/>
        </a:p>
      </dgm:t>
    </dgm:pt>
    <dgm:pt modelId="{1F67458A-EC9F-4E29-ACC0-49DF5C90BDE3}" type="sibTrans" cxnId="{0B25E3DF-9480-484C-98D3-B66A7C838852}">
      <dgm:prSet/>
      <dgm:spPr/>
      <dgm:t>
        <a:bodyPr/>
        <a:lstStyle/>
        <a:p>
          <a:endParaRPr lang="en-US"/>
        </a:p>
      </dgm:t>
    </dgm:pt>
    <dgm:pt modelId="{4FA09586-15C7-4AA1-A65D-3064C67F7F93}" type="pres">
      <dgm:prSet presAssocID="{64231FDA-8E3F-44A1-B936-9D9655DBE01B}" presName="root" presStyleCnt="0">
        <dgm:presLayoutVars>
          <dgm:dir/>
          <dgm:resizeHandles val="exact"/>
        </dgm:presLayoutVars>
      </dgm:prSet>
      <dgm:spPr/>
    </dgm:pt>
    <dgm:pt modelId="{5C975FDA-2BD8-4945-A198-782CB480809E}" type="pres">
      <dgm:prSet presAssocID="{64231FDA-8E3F-44A1-B936-9D9655DBE01B}" presName="container" presStyleCnt="0">
        <dgm:presLayoutVars>
          <dgm:dir/>
          <dgm:resizeHandles val="exact"/>
        </dgm:presLayoutVars>
      </dgm:prSet>
      <dgm:spPr/>
    </dgm:pt>
    <dgm:pt modelId="{32BCAD22-5827-4A0E-A535-E9D8A736B371}" type="pres">
      <dgm:prSet presAssocID="{48773F02-9906-493C-AF79-E45584D990B2}" presName="compNode" presStyleCnt="0"/>
      <dgm:spPr/>
    </dgm:pt>
    <dgm:pt modelId="{92945FA7-9B96-4C89-A35C-6D629C31A266}" type="pres">
      <dgm:prSet presAssocID="{48773F02-9906-493C-AF79-E45584D990B2}" presName="iconBgRect" presStyleLbl="bgShp" presStyleIdx="0" presStyleCnt="4" custLinFactY="46234" custLinFactNeighborX="5511" custLinFactNeighborY="100000"/>
      <dgm:spPr/>
    </dgm:pt>
    <dgm:pt modelId="{50213FCC-37DD-49E4-8FBA-DBF923C6C37E}" type="pres">
      <dgm:prSet presAssocID="{48773F02-9906-493C-AF79-E45584D990B2}" presName="iconRect" presStyleLbl="node1" presStyleIdx="0" presStyleCnt="4" custLinFactY="100000" custLinFactNeighborX="11304" custLinFactNeighborY="1476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B734B1E-8A43-4D6F-AAD8-ADC4CAFEF626}" type="pres">
      <dgm:prSet presAssocID="{48773F02-9906-493C-AF79-E45584D990B2}" presName="spaceRect" presStyleCnt="0"/>
      <dgm:spPr/>
    </dgm:pt>
    <dgm:pt modelId="{087895FB-257B-4085-B600-FC4EF1529F4F}" type="pres">
      <dgm:prSet presAssocID="{48773F02-9906-493C-AF79-E45584D990B2}" presName="textRect" presStyleLbl="revTx" presStyleIdx="0" presStyleCnt="4">
        <dgm:presLayoutVars>
          <dgm:chMax val="1"/>
          <dgm:chPref val="1"/>
        </dgm:presLayoutVars>
      </dgm:prSet>
      <dgm:spPr/>
    </dgm:pt>
    <dgm:pt modelId="{B1B6A828-BE79-4E99-BBD7-7E08AA53B1D1}" type="pres">
      <dgm:prSet presAssocID="{EEBE50A5-4FFA-47F4-8EFF-5BE89CE84C2D}" presName="sibTrans" presStyleLbl="sibTrans2D1" presStyleIdx="0" presStyleCnt="0"/>
      <dgm:spPr/>
    </dgm:pt>
    <dgm:pt modelId="{5BFE3AC6-5129-48ED-BFEF-EA3C823766A2}" type="pres">
      <dgm:prSet presAssocID="{3E7CDF9F-51BE-432E-A928-7E3CA25ACCBB}" presName="compNode" presStyleCnt="0"/>
      <dgm:spPr/>
    </dgm:pt>
    <dgm:pt modelId="{275A05E4-6E65-4B71-9B5B-0D8AF71CF444}" type="pres">
      <dgm:prSet presAssocID="{3E7CDF9F-51BE-432E-A928-7E3CA25ACCBB}" presName="iconBgRect" presStyleLbl="bgShp" presStyleIdx="1" presStyleCnt="4"/>
      <dgm:spPr/>
    </dgm:pt>
    <dgm:pt modelId="{8434D79B-9F96-4926-8C9C-7C8E5999F286}" type="pres">
      <dgm:prSet presAssocID="{3E7CDF9F-51BE-432E-A928-7E3CA25ACC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D80D8EA-3D3E-4D6A-8BD7-EBAB2A79F128}" type="pres">
      <dgm:prSet presAssocID="{3E7CDF9F-51BE-432E-A928-7E3CA25ACCBB}" presName="spaceRect" presStyleCnt="0"/>
      <dgm:spPr/>
    </dgm:pt>
    <dgm:pt modelId="{B6042DD7-FB8A-478E-9622-EA5F51D70D53}" type="pres">
      <dgm:prSet presAssocID="{3E7CDF9F-51BE-432E-A928-7E3CA25ACCBB}" presName="textRect" presStyleLbl="revTx" presStyleIdx="1" presStyleCnt="4">
        <dgm:presLayoutVars>
          <dgm:chMax val="1"/>
          <dgm:chPref val="1"/>
        </dgm:presLayoutVars>
      </dgm:prSet>
      <dgm:spPr/>
    </dgm:pt>
    <dgm:pt modelId="{3B4D97E5-4551-491C-A4CE-FBA0EEF7B16F}" type="pres">
      <dgm:prSet presAssocID="{8FD20FE9-1490-4BD2-9020-C8018B14FE9C}" presName="sibTrans" presStyleLbl="sibTrans2D1" presStyleIdx="0" presStyleCnt="0"/>
      <dgm:spPr/>
    </dgm:pt>
    <dgm:pt modelId="{47CDC4A1-326A-415B-8F10-1F03CA466407}" type="pres">
      <dgm:prSet presAssocID="{88D38433-99B8-4172-B8D0-0CD0081BBA9E}" presName="compNode" presStyleCnt="0"/>
      <dgm:spPr/>
    </dgm:pt>
    <dgm:pt modelId="{1E8EB3F4-5AE5-4FB8-81FE-F65650AEAF61}" type="pres">
      <dgm:prSet presAssocID="{88D38433-99B8-4172-B8D0-0CD0081BBA9E}" presName="iconBgRect" presStyleLbl="bgShp" presStyleIdx="2" presStyleCnt="4" custLinFactY="-49950" custLinFactNeighborX="7490" custLinFactNeighborY="-100000"/>
      <dgm:spPr/>
    </dgm:pt>
    <dgm:pt modelId="{6E14B9ED-0820-42DB-85AD-FC38A97B42FC}" type="pres">
      <dgm:prSet presAssocID="{88D38433-99B8-4172-B8D0-0CD0081BBA9E}" presName="iconRect" presStyleLbl="node1" presStyleIdx="2" presStyleCnt="4" custLinFactY="-100000" custLinFactNeighborX="14107" custLinFactNeighborY="-16446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E9C868FF-7E65-4410-88E5-547735F1E4AA}" type="pres">
      <dgm:prSet presAssocID="{88D38433-99B8-4172-B8D0-0CD0081BBA9E}" presName="spaceRect" presStyleCnt="0"/>
      <dgm:spPr/>
    </dgm:pt>
    <dgm:pt modelId="{6D0D211C-3DD2-4B1F-AA1A-73E7BB89F452}" type="pres">
      <dgm:prSet presAssocID="{88D38433-99B8-4172-B8D0-0CD0081BBA9E}" presName="textRect" presStyleLbl="revTx" presStyleIdx="2" presStyleCnt="4">
        <dgm:presLayoutVars>
          <dgm:chMax val="1"/>
          <dgm:chPref val="1"/>
        </dgm:presLayoutVars>
      </dgm:prSet>
      <dgm:spPr/>
    </dgm:pt>
    <dgm:pt modelId="{60AE86E0-03F9-4EA9-9673-56F21807BFA2}" type="pres">
      <dgm:prSet presAssocID="{6647B7B0-FDCA-4054-9B9C-4BD905165395}" presName="sibTrans" presStyleLbl="sibTrans2D1" presStyleIdx="0" presStyleCnt="0"/>
      <dgm:spPr/>
    </dgm:pt>
    <dgm:pt modelId="{A1940D68-940F-4132-AD32-0F57BEA1EA22}" type="pres">
      <dgm:prSet presAssocID="{B32991B2-BE6A-4FCF-85AE-B962090B1221}" presName="compNode" presStyleCnt="0"/>
      <dgm:spPr/>
    </dgm:pt>
    <dgm:pt modelId="{0F50D056-D519-4E10-AC84-5F281949F582}" type="pres">
      <dgm:prSet presAssocID="{B32991B2-BE6A-4FCF-85AE-B962090B1221}" presName="iconBgRect" presStyleLbl="bgShp" presStyleIdx="3" presStyleCnt="4"/>
      <dgm:spPr/>
    </dgm:pt>
    <dgm:pt modelId="{AAADBE62-FCFA-44D3-A4B1-9DF6FDF6C29B}" type="pres">
      <dgm:prSet presAssocID="{B32991B2-BE6A-4FCF-85AE-B962090B12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52164943-F127-42C8-8F2F-81B27C90EC86}" type="pres">
      <dgm:prSet presAssocID="{B32991B2-BE6A-4FCF-85AE-B962090B1221}" presName="spaceRect" presStyleCnt="0"/>
      <dgm:spPr/>
    </dgm:pt>
    <dgm:pt modelId="{052C7B63-0872-40FB-B0C6-F688935D6600}" type="pres">
      <dgm:prSet presAssocID="{B32991B2-BE6A-4FCF-85AE-B962090B12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ECDFD02-8AAC-497B-806B-5CC6C3D4C06F}" type="presOf" srcId="{88D38433-99B8-4172-B8D0-0CD0081BBA9E}" destId="{6D0D211C-3DD2-4B1F-AA1A-73E7BB89F452}" srcOrd="0" destOrd="0" presId="urn:microsoft.com/office/officeart/2018/2/layout/IconCircleList"/>
    <dgm:cxn modelId="{3366AA1F-93FD-428B-82E6-79C13AEC9AF1}" type="presOf" srcId="{8FD20FE9-1490-4BD2-9020-C8018B14FE9C}" destId="{3B4D97E5-4551-491C-A4CE-FBA0EEF7B16F}" srcOrd="0" destOrd="0" presId="urn:microsoft.com/office/officeart/2018/2/layout/IconCircleList"/>
    <dgm:cxn modelId="{BEFBA445-FD3F-4B26-A740-646FC8A25156}" type="presOf" srcId="{64231FDA-8E3F-44A1-B936-9D9655DBE01B}" destId="{4FA09586-15C7-4AA1-A65D-3064C67F7F93}" srcOrd="0" destOrd="0" presId="urn:microsoft.com/office/officeart/2018/2/layout/IconCircleList"/>
    <dgm:cxn modelId="{6CE8F86D-E4D7-4B9F-83D5-E1D2D894556E}" type="presOf" srcId="{48773F02-9906-493C-AF79-E45584D990B2}" destId="{087895FB-257B-4085-B600-FC4EF1529F4F}" srcOrd="0" destOrd="0" presId="urn:microsoft.com/office/officeart/2018/2/layout/IconCircleList"/>
    <dgm:cxn modelId="{EAC83078-AACA-413E-AB5C-26D8EA36B23B}" type="presOf" srcId="{6647B7B0-FDCA-4054-9B9C-4BD905165395}" destId="{60AE86E0-03F9-4EA9-9673-56F21807BFA2}" srcOrd="0" destOrd="0" presId="urn:microsoft.com/office/officeart/2018/2/layout/IconCircleList"/>
    <dgm:cxn modelId="{56449680-B185-4276-A83D-904DC0C8A779}" srcId="{64231FDA-8E3F-44A1-B936-9D9655DBE01B}" destId="{3E7CDF9F-51BE-432E-A928-7E3CA25ACCBB}" srcOrd="1" destOrd="0" parTransId="{21EEAD1E-89F6-480C-BC50-DD16550AA20C}" sibTransId="{8FD20FE9-1490-4BD2-9020-C8018B14FE9C}"/>
    <dgm:cxn modelId="{4624BF83-A9BC-4CDE-BAD5-9F8EBFF4AD3F}" type="presOf" srcId="{EEBE50A5-4FFA-47F4-8EFF-5BE89CE84C2D}" destId="{B1B6A828-BE79-4E99-BBD7-7E08AA53B1D1}" srcOrd="0" destOrd="0" presId="urn:microsoft.com/office/officeart/2018/2/layout/IconCircleList"/>
    <dgm:cxn modelId="{FB3BA28D-2E98-4975-8605-3A096A0F4ADC}" type="presOf" srcId="{3E7CDF9F-51BE-432E-A928-7E3CA25ACCBB}" destId="{B6042DD7-FB8A-478E-9622-EA5F51D70D53}" srcOrd="0" destOrd="0" presId="urn:microsoft.com/office/officeart/2018/2/layout/IconCircleList"/>
    <dgm:cxn modelId="{301216AC-8511-4497-8067-53F65A7FD7E9}" srcId="{64231FDA-8E3F-44A1-B936-9D9655DBE01B}" destId="{88D38433-99B8-4172-B8D0-0CD0081BBA9E}" srcOrd="2" destOrd="0" parTransId="{8989D1EF-8DA2-49D7-9B6C-E8D62EB793F4}" sibTransId="{6647B7B0-FDCA-4054-9B9C-4BD905165395}"/>
    <dgm:cxn modelId="{A074DAB9-D397-4AF1-A0DF-1AA62BEFEF59}" type="presOf" srcId="{B32991B2-BE6A-4FCF-85AE-B962090B1221}" destId="{052C7B63-0872-40FB-B0C6-F688935D6600}" srcOrd="0" destOrd="0" presId="urn:microsoft.com/office/officeart/2018/2/layout/IconCircleList"/>
    <dgm:cxn modelId="{086A8CCA-17B2-4116-9C8F-0B935BB26DC9}" srcId="{64231FDA-8E3F-44A1-B936-9D9655DBE01B}" destId="{48773F02-9906-493C-AF79-E45584D990B2}" srcOrd="0" destOrd="0" parTransId="{12F98DF8-CD7D-468A-9A11-983C0D77C67D}" sibTransId="{EEBE50A5-4FFA-47F4-8EFF-5BE89CE84C2D}"/>
    <dgm:cxn modelId="{0B25E3DF-9480-484C-98D3-B66A7C838852}" srcId="{64231FDA-8E3F-44A1-B936-9D9655DBE01B}" destId="{B32991B2-BE6A-4FCF-85AE-B962090B1221}" srcOrd="3" destOrd="0" parTransId="{A31C53AC-945D-4EC5-BD0E-E138B5C372EE}" sibTransId="{1F67458A-EC9F-4E29-ACC0-49DF5C90BDE3}"/>
    <dgm:cxn modelId="{4A3950BF-6B85-4EA5-A968-53D6110C01ED}" type="presParOf" srcId="{4FA09586-15C7-4AA1-A65D-3064C67F7F93}" destId="{5C975FDA-2BD8-4945-A198-782CB480809E}" srcOrd="0" destOrd="0" presId="urn:microsoft.com/office/officeart/2018/2/layout/IconCircleList"/>
    <dgm:cxn modelId="{E4795F6C-7EF7-45C2-AEBB-98302B4D5CAD}" type="presParOf" srcId="{5C975FDA-2BD8-4945-A198-782CB480809E}" destId="{32BCAD22-5827-4A0E-A535-E9D8A736B371}" srcOrd="0" destOrd="0" presId="urn:microsoft.com/office/officeart/2018/2/layout/IconCircleList"/>
    <dgm:cxn modelId="{09F2E4FC-CBC1-4B75-8B67-52FECC94E915}" type="presParOf" srcId="{32BCAD22-5827-4A0E-A535-E9D8A736B371}" destId="{92945FA7-9B96-4C89-A35C-6D629C31A266}" srcOrd="0" destOrd="0" presId="urn:microsoft.com/office/officeart/2018/2/layout/IconCircleList"/>
    <dgm:cxn modelId="{45811DAC-6554-4054-8CFC-AE3FFACDE5C7}" type="presParOf" srcId="{32BCAD22-5827-4A0E-A535-E9D8A736B371}" destId="{50213FCC-37DD-49E4-8FBA-DBF923C6C37E}" srcOrd="1" destOrd="0" presId="urn:microsoft.com/office/officeart/2018/2/layout/IconCircleList"/>
    <dgm:cxn modelId="{CD74DA49-8099-4A61-BADC-09FAC75C697C}" type="presParOf" srcId="{32BCAD22-5827-4A0E-A535-E9D8A736B371}" destId="{1B734B1E-8A43-4D6F-AAD8-ADC4CAFEF626}" srcOrd="2" destOrd="0" presId="urn:microsoft.com/office/officeart/2018/2/layout/IconCircleList"/>
    <dgm:cxn modelId="{F0FA85B0-842E-434F-8FAF-633E0B141EEC}" type="presParOf" srcId="{32BCAD22-5827-4A0E-A535-E9D8A736B371}" destId="{087895FB-257B-4085-B600-FC4EF1529F4F}" srcOrd="3" destOrd="0" presId="urn:microsoft.com/office/officeart/2018/2/layout/IconCircleList"/>
    <dgm:cxn modelId="{A7ABC2CC-1462-4C7B-98E7-AB42A4FBA46C}" type="presParOf" srcId="{5C975FDA-2BD8-4945-A198-782CB480809E}" destId="{B1B6A828-BE79-4E99-BBD7-7E08AA53B1D1}" srcOrd="1" destOrd="0" presId="urn:microsoft.com/office/officeart/2018/2/layout/IconCircleList"/>
    <dgm:cxn modelId="{5388FBB5-7364-4EA9-BBCC-D88B530B000F}" type="presParOf" srcId="{5C975FDA-2BD8-4945-A198-782CB480809E}" destId="{5BFE3AC6-5129-48ED-BFEF-EA3C823766A2}" srcOrd="2" destOrd="0" presId="urn:microsoft.com/office/officeart/2018/2/layout/IconCircleList"/>
    <dgm:cxn modelId="{E808CB6C-6FA4-4F58-B0D2-425142369CD9}" type="presParOf" srcId="{5BFE3AC6-5129-48ED-BFEF-EA3C823766A2}" destId="{275A05E4-6E65-4B71-9B5B-0D8AF71CF444}" srcOrd="0" destOrd="0" presId="urn:microsoft.com/office/officeart/2018/2/layout/IconCircleList"/>
    <dgm:cxn modelId="{E3C05E18-A982-4229-B217-3B47E7FA3695}" type="presParOf" srcId="{5BFE3AC6-5129-48ED-BFEF-EA3C823766A2}" destId="{8434D79B-9F96-4926-8C9C-7C8E5999F286}" srcOrd="1" destOrd="0" presId="urn:microsoft.com/office/officeart/2018/2/layout/IconCircleList"/>
    <dgm:cxn modelId="{B327F7BF-5FF0-44E9-BCAB-83DAE0F71CE2}" type="presParOf" srcId="{5BFE3AC6-5129-48ED-BFEF-EA3C823766A2}" destId="{0D80D8EA-3D3E-4D6A-8BD7-EBAB2A79F128}" srcOrd="2" destOrd="0" presId="urn:microsoft.com/office/officeart/2018/2/layout/IconCircleList"/>
    <dgm:cxn modelId="{936300CC-0638-4D08-A765-EFD66C0A7939}" type="presParOf" srcId="{5BFE3AC6-5129-48ED-BFEF-EA3C823766A2}" destId="{B6042DD7-FB8A-478E-9622-EA5F51D70D53}" srcOrd="3" destOrd="0" presId="urn:microsoft.com/office/officeart/2018/2/layout/IconCircleList"/>
    <dgm:cxn modelId="{4EF01E1F-99CF-4828-8045-99DA16F419F2}" type="presParOf" srcId="{5C975FDA-2BD8-4945-A198-782CB480809E}" destId="{3B4D97E5-4551-491C-A4CE-FBA0EEF7B16F}" srcOrd="3" destOrd="0" presId="urn:microsoft.com/office/officeart/2018/2/layout/IconCircleList"/>
    <dgm:cxn modelId="{72FA8A09-144F-4957-B9CA-E8C19B04839D}" type="presParOf" srcId="{5C975FDA-2BD8-4945-A198-782CB480809E}" destId="{47CDC4A1-326A-415B-8F10-1F03CA466407}" srcOrd="4" destOrd="0" presId="urn:microsoft.com/office/officeart/2018/2/layout/IconCircleList"/>
    <dgm:cxn modelId="{58B6899A-A98F-4412-891E-869F2CF9316A}" type="presParOf" srcId="{47CDC4A1-326A-415B-8F10-1F03CA466407}" destId="{1E8EB3F4-5AE5-4FB8-81FE-F65650AEAF61}" srcOrd="0" destOrd="0" presId="urn:microsoft.com/office/officeart/2018/2/layout/IconCircleList"/>
    <dgm:cxn modelId="{A04D80F7-2535-4C12-A030-DCF7EF654B76}" type="presParOf" srcId="{47CDC4A1-326A-415B-8F10-1F03CA466407}" destId="{6E14B9ED-0820-42DB-85AD-FC38A97B42FC}" srcOrd="1" destOrd="0" presId="urn:microsoft.com/office/officeart/2018/2/layout/IconCircleList"/>
    <dgm:cxn modelId="{43627ED6-A97D-4043-A9FD-C65A3340B063}" type="presParOf" srcId="{47CDC4A1-326A-415B-8F10-1F03CA466407}" destId="{E9C868FF-7E65-4410-88E5-547735F1E4AA}" srcOrd="2" destOrd="0" presId="urn:microsoft.com/office/officeart/2018/2/layout/IconCircleList"/>
    <dgm:cxn modelId="{56C2727B-D108-4240-BF1C-3E2FB337E60D}" type="presParOf" srcId="{47CDC4A1-326A-415B-8F10-1F03CA466407}" destId="{6D0D211C-3DD2-4B1F-AA1A-73E7BB89F452}" srcOrd="3" destOrd="0" presId="urn:microsoft.com/office/officeart/2018/2/layout/IconCircleList"/>
    <dgm:cxn modelId="{C7D889B2-E23C-486D-BB7D-4B1CBA989E0D}" type="presParOf" srcId="{5C975FDA-2BD8-4945-A198-782CB480809E}" destId="{60AE86E0-03F9-4EA9-9673-56F21807BFA2}" srcOrd="5" destOrd="0" presId="urn:microsoft.com/office/officeart/2018/2/layout/IconCircleList"/>
    <dgm:cxn modelId="{2FDE2A1E-B602-4713-8374-BDC9798D1346}" type="presParOf" srcId="{5C975FDA-2BD8-4945-A198-782CB480809E}" destId="{A1940D68-940F-4132-AD32-0F57BEA1EA22}" srcOrd="6" destOrd="0" presId="urn:microsoft.com/office/officeart/2018/2/layout/IconCircleList"/>
    <dgm:cxn modelId="{926AD274-AAC9-4144-80B5-21033B67C3F3}" type="presParOf" srcId="{A1940D68-940F-4132-AD32-0F57BEA1EA22}" destId="{0F50D056-D519-4E10-AC84-5F281949F582}" srcOrd="0" destOrd="0" presId="urn:microsoft.com/office/officeart/2018/2/layout/IconCircleList"/>
    <dgm:cxn modelId="{3ACFF3F8-A1AC-435F-A4ED-24F99FF5B699}" type="presParOf" srcId="{A1940D68-940F-4132-AD32-0F57BEA1EA22}" destId="{AAADBE62-FCFA-44D3-A4B1-9DF6FDF6C29B}" srcOrd="1" destOrd="0" presId="urn:microsoft.com/office/officeart/2018/2/layout/IconCircleList"/>
    <dgm:cxn modelId="{F41DC72E-543C-4351-9026-2AF8A00450EB}" type="presParOf" srcId="{A1940D68-940F-4132-AD32-0F57BEA1EA22}" destId="{52164943-F127-42C8-8F2F-81B27C90EC86}" srcOrd="2" destOrd="0" presId="urn:microsoft.com/office/officeart/2018/2/layout/IconCircleList"/>
    <dgm:cxn modelId="{41D53B05-4E1C-47F4-9F3A-B6D4F93B6593}" type="presParOf" srcId="{A1940D68-940F-4132-AD32-0F57BEA1EA22}" destId="{052C7B63-0872-40FB-B0C6-F688935D66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DF097D-BBF7-4D3A-A535-15416F79543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F7FFD65-752D-4110-9692-0A158A35D9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Clothes, Shoes, Accessories, and Beauty are the shopping categories in the four shopping areas</a:t>
          </a:r>
        </a:p>
      </dgm:t>
    </dgm:pt>
    <dgm:pt modelId="{8DD073AB-4C31-47E9-A353-34C2FC3690A4}" type="parTrans" cxnId="{B0A33ED8-57C8-4F25-A381-CF8FD1ACFF2D}">
      <dgm:prSet/>
      <dgm:spPr/>
      <dgm:t>
        <a:bodyPr/>
        <a:lstStyle/>
        <a:p>
          <a:endParaRPr lang="en-US"/>
        </a:p>
      </dgm:t>
    </dgm:pt>
    <dgm:pt modelId="{E2908D59-C9AD-4090-986E-C95CCC505A95}" type="sibTrans" cxnId="{B0A33ED8-57C8-4F25-A381-CF8FD1ACFF2D}">
      <dgm:prSet/>
      <dgm:spPr/>
      <dgm:t>
        <a:bodyPr/>
        <a:lstStyle/>
        <a:p>
          <a:endParaRPr lang="en-US"/>
        </a:p>
      </dgm:t>
    </dgm:pt>
    <dgm:pt modelId="{A7085ECE-F104-461D-B555-05F7EB77D2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Average the shoppers visited more 3 stories per visit. </a:t>
          </a:r>
        </a:p>
      </dgm:t>
    </dgm:pt>
    <dgm:pt modelId="{8DB9D2F7-1EB3-4543-B793-C12C732AE5D7}" type="parTrans" cxnId="{7514CB8E-C3AD-4802-A5AA-1292F512B9ED}">
      <dgm:prSet/>
      <dgm:spPr/>
      <dgm:t>
        <a:bodyPr/>
        <a:lstStyle/>
        <a:p>
          <a:endParaRPr lang="en-US"/>
        </a:p>
      </dgm:t>
    </dgm:pt>
    <dgm:pt modelId="{9E5C7EC9-88D4-4309-BE75-021E87860BB6}" type="sibTrans" cxnId="{7514CB8E-C3AD-4802-A5AA-1292F512B9ED}">
      <dgm:prSet/>
      <dgm:spPr/>
      <dgm:t>
        <a:bodyPr/>
        <a:lstStyle/>
        <a:p>
          <a:endParaRPr lang="en-US"/>
        </a:p>
      </dgm:t>
    </dgm:pt>
    <dgm:pt modelId="{5DEB91DC-AC1B-4C28-9DDF-176DA17270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Finding the best sales and discount is their main shopping style. </a:t>
          </a:r>
        </a:p>
      </dgm:t>
    </dgm:pt>
    <dgm:pt modelId="{406DA867-D35F-4F25-BE11-C914FBF44269}" type="parTrans" cxnId="{E8A1B072-B8E0-4065-AF43-F06ECFF31AE6}">
      <dgm:prSet/>
      <dgm:spPr/>
      <dgm:t>
        <a:bodyPr/>
        <a:lstStyle/>
        <a:p>
          <a:endParaRPr lang="en-US"/>
        </a:p>
      </dgm:t>
    </dgm:pt>
    <dgm:pt modelId="{A5000339-987D-4638-8FFC-2C47516EBC80}" type="sibTrans" cxnId="{E8A1B072-B8E0-4065-AF43-F06ECFF31AE6}">
      <dgm:prSet/>
      <dgm:spPr/>
      <dgm:t>
        <a:bodyPr/>
        <a:lstStyle/>
        <a:p>
          <a:endParaRPr lang="en-US"/>
        </a:p>
      </dgm:t>
    </dgm:pt>
    <dgm:pt modelId="{DCA604D2-8192-495F-8B16-85C685B661DC}" type="pres">
      <dgm:prSet presAssocID="{A5DF097D-BBF7-4D3A-A535-15416F79543C}" presName="root" presStyleCnt="0">
        <dgm:presLayoutVars>
          <dgm:dir/>
          <dgm:resizeHandles val="exact"/>
        </dgm:presLayoutVars>
      </dgm:prSet>
      <dgm:spPr/>
    </dgm:pt>
    <dgm:pt modelId="{B4A99114-1F73-4EFB-8E8F-38D921450560}" type="pres">
      <dgm:prSet presAssocID="{AF7FFD65-752D-4110-9692-0A158A35D953}" presName="compNode" presStyleCnt="0"/>
      <dgm:spPr/>
    </dgm:pt>
    <dgm:pt modelId="{D8341365-C38E-4F3C-B46B-B7B03AEC891B}" type="pres">
      <dgm:prSet presAssocID="{AF7FFD65-752D-4110-9692-0A158A35D95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bag"/>
        </a:ext>
      </dgm:extLst>
    </dgm:pt>
    <dgm:pt modelId="{A1F58C86-50A4-4C27-A88A-E28DA4D3117B}" type="pres">
      <dgm:prSet presAssocID="{AF7FFD65-752D-4110-9692-0A158A35D953}" presName="spaceRect" presStyleCnt="0"/>
      <dgm:spPr/>
    </dgm:pt>
    <dgm:pt modelId="{1E358022-BC59-463F-8F54-5574B050F731}" type="pres">
      <dgm:prSet presAssocID="{AF7FFD65-752D-4110-9692-0A158A35D953}" presName="textRect" presStyleLbl="revTx" presStyleIdx="0" presStyleCnt="3">
        <dgm:presLayoutVars>
          <dgm:chMax val="1"/>
          <dgm:chPref val="1"/>
        </dgm:presLayoutVars>
      </dgm:prSet>
      <dgm:spPr/>
    </dgm:pt>
    <dgm:pt modelId="{871A76B0-9F5C-494D-8139-39D105E5F7A5}" type="pres">
      <dgm:prSet presAssocID="{E2908D59-C9AD-4090-986E-C95CCC505A95}" presName="sibTrans" presStyleCnt="0"/>
      <dgm:spPr/>
    </dgm:pt>
    <dgm:pt modelId="{C019DDB1-0DE3-4910-AB71-125D654E47D1}" type="pres">
      <dgm:prSet presAssocID="{A7085ECE-F104-461D-B555-05F7EB77D2EC}" presName="compNode" presStyleCnt="0"/>
      <dgm:spPr/>
    </dgm:pt>
    <dgm:pt modelId="{19330A02-604C-4D38-B070-CD4BA01B3749}" type="pres">
      <dgm:prSet presAssocID="{A7085ECE-F104-461D-B555-05F7EB77D2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A3EDC69A-0EE1-48C8-9494-54CFCD86C59E}" type="pres">
      <dgm:prSet presAssocID="{A7085ECE-F104-461D-B555-05F7EB77D2EC}" presName="spaceRect" presStyleCnt="0"/>
      <dgm:spPr/>
    </dgm:pt>
    <dgm:pt modelId="{1C408D63-36B6-4EAC-A2A6-DE34E3D48ADE}" type="pres">
      <dgm:prSet presAssocID="{A7085ECE-F104-461D-B555-05F7EB77D2EC}" presName="textRect" presStyleLbl="revTx" presStyleIdx="1" presStyleCnt="3">
        <dgm:presLayoutVars>
          <dgm:chMax val="1"/>
          <dgm:chPref val="1"/>
        </dgm:presLayoutVars>
      </dgm:prSet>
      <dgm:spPr/>
    </dgm:pt>
    <dgm:pt modelId="{B503F9E7-4F3B-4482-96E1-D2DAE719534A}" type="pres">
      <dgm:prSet presAssocID="{9E5C7EC9-88D4-4309-BE75-021E87860BB6}" presName="sibTrans" presStyleCnt="0"/>
      <dgm:spPr/>
    </dgm:pt>
    <dgm:pt modelId="{8AA7E6A4-D6AB-45AB-88A6-7F30D0A65309}" type="pres">
      <dgm:prSet presAssocID="{5DEB91DC-AC1B-4C28-9DDF-176DA17270DA}" presName="compNode" presStyleCnt="0"/>
      <dgm:spPr/>
    </dgm:pt>
    <dgm:pt modelId="{D757411B-214F-46B5-8BDA-63F57A04EAEC}" type="pres">
      <dgm:prSet presAssocID="{5DEB91DC-AC1B-4C28-9DDF-176DA17270D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AF81E0C-F8D5-4494-BDB9-56FF2B0D0038}" type="pres">
      <dgm:prSet presAssocID="{5DEB91DC-AC1B-4C28-9DDF-176DA17270DA}" presName="spaceRect" presStyleCnt="0"/>
      <dgm:spPr/>
    </dgm:pt>
    <dgm:pt modelId="{6B8B602F-8FE7-4C6A-8C90-4228BBD093A2}" type="pres">
      <dgm:prSet presAssocID="{5DEB91DC-AC1B-4C28-9DDF-176DA17270D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E5B1331-EBE8-4B3C-9B98-5EE5E280CE10}" type="presOf" srcId="{5DEB91DC-AC1B-4C28-9DDF-176DA17270DA}" destId="{6B8B602F-8FE7-4C6A-8C90-4228BBD093A2}" srcOrd="0" destOrd="0" presId="urn:microsoft.com/office/officeart/2018/2/layout/IconLabelList"/>
    <dgm:cxn modelId="{E8A1B072-B8E0-4065-AF43-F06ECFF31AE6}" srcId="{A5DF097D-BBF7-4D3A-A535-15416F79543C}" destId="{5DEB91DC-AC1B-4C28-9DDF-176DA17270DA}" srcOrd="2" destOrd="0" parTransId="{406DA867-D35F-4F25-BE11-C914FBF44269}" sibTransId="{A5000339-987D-4638-8FFC-2C47516EBC80}"/>
    <dgm:cxn modelId="{7514CB8E-C3AD-4802-A5AA-1292F512B9ED}" srcId="{A5DF097D-BBF7-4D3A-A535-15416F79543C}" destId="{A7085ECE-F104-461D-B555-05F7EB77D2EC}" srcOrd="1" destOrd="0" parTransId="{8DB9D2F7-1EB3-4543-B793-C12C732AE5D7}" sibTransId="{9E5C7EC9-88D4-4309-BE75-021E87860BB6}"/>
    <dgm:cxn modelId="{96C72890-C5FF-40B2-A77D-E2EAE993F3FA}" type="presOf" srcId="{A5DF097D-BBF7-4D3A-A535-15416F79543C}" destId="{DCA604D2-8192-495F-8B16-85C685B661DC}" srcOrd="0" destOrd="0" presId="urn:microsoft.com/office/officeart/2018/2/layout/IconLabelList"/>
    <dgm:cxn modelId="{655A7EB5-A448-4E61-8B7A-3D5267781152}" type="presOf" srcId="{AF7FFD65-752D-4110-9692-0A158A35D953}" destId="{1E358022-BC59-463F-8F54-5574B050F731}" srcOrd="0" destOrd="0" presId="urn:microsoft.com/office/officeart/2018/2/layout/IconLabelList"/>
    <dgm:cxn modelId="{E40897D7-8BF2-413E-A8D9-761BC7834AEC}" type="presOf" srcId="{A7085ECE-F104-461D-B555-05F7EB77D2EC}" destId="{1C408D63-36B6-4EAC-A2A6-DE34E3D48ADE}" srcOrd="0" destOrd="0" presId="urn:microsoft.com/office/officeart/2018/2/layout/IconLabelList"/>
    <dgm:cxn modelId="{B0A33ED8-57C8-4F25-A381-CF8FD1ACFF2D}" srcId="{A5DF097D-BBF7-4D3A-A535-15416F79543C}" destId="{AF7FFD65-752D-4110-9692-0A158A35D953}" srcOrd="0" destOrd="0" parTransId="{8DD073AB-4C31-47E9-A353-34C2FC3690A4}" sibTransId="{E2908D59-C9AD-4090-986E-C95CCC505A95}"/>
    <dgm:cxn modelId="{DC43F286-8134-43CF-887F-448659433913}" type="presParOf" srcId="{DCA604D2-8192-495F-8B16-85C685B661DC}" destId="{B4A99114-1F73-4EFB-8E8F-38D921450560}" srcOrd="0" destOrd="0" presId="urn:microsoft.com/office/officeart/2018/2/layout/IconLabelList"/>
    <dgm:cxn modelId="{2C9713EB-2D42-4AB5-8D88-F635128605B3}" type="presParOf" srcId="{B4A99114-1F73-4EFB-8E8F-38D921450560}" destId="{D8341365-C38E-4F3C-B46B-B7B03AEC891B}" srcOrd="0" destOrd="0" presId="urn:microsoft.com/office/officeart/2018/2/layout/IconLabelList"/>
    <dgm:cxn modelId="{9F47EFCF-E98B-4F39-99B4-7C4EB411D622}" type="presParOf" srcId="{B4A99114-1F73-4EFB-8E8F-38D921450560}" destId="{A1F58C86-50A4-4C27-A88A-E28DA4D3117B}" srcOrd="1" destOrd="0" presId="urn:microsoft.com/office/officeart/2018/2/layout/IconLabelList"/>
    <dgm:cxn modelId="{5CD6B207-CB1D-4255-8A5C-02F240E1A88A}" type="presParOf" srcId="{B4A99114-1F73-4EFB-8E8F-38D921450560}" destId="{1E358022-BC59-463F-8F54-5574B050F731}" srcOrd="2" destOrd="0" presId="urn:microsoft.com/office/officeart/2018/2/layout/IconLabelList"/>
    <dgm:cxn modelId="{F0671E6A-9BA7-4CEC-8F7D-3290365ED99A}" type="presParOf" srcId="{DCA604D2-8192-495F-8B16-85C685B661DC}" destId="{871A76B0-9F5C-494D-8139-39D105E5F7A5}" srcOrd="1" destOrd="0" presId="urn:microsoft.com/office/officeart/2018/2/layout/IconLabelList"/>
    <dgm:cxn modelId="{4B460A74-A15B-4E84-A8BB-8A0B84ED35CC}" type="presParOf" srcId="{DCA604D2-8192-495F-8B16-85C685B661DC}" destId="{C019DDB1-0DE3-4910-AB71-125D654E47D1}" srcOrd="2" destOrd="0" presId="urn:microsoft.com/office/officeart/2018/2/layout/IconLabelList"/>
    <dgm:cxn modelId="{1BDF6615-48F4-4BBD-82DA-9D72C1856A4D}" type="presParOf" srcId="{C019DDB1-0DE3-4910-AB71-125D654E47D1}" destId="{19330A02-604C-4D38-B070-CD4BA01B3749}" srcOrd="0" destOrd="0" presId="urn:microsoft.com/office/officeart/2018/2/layout/IconLabelList"/>
    <dgm:cxn modelId="{140A6C93-813A-4601-9D10-89BB33109D19}" type="presParOf" srcId="{C019DDB1-0DE3-4910-AB71-125D654E47D1}" destId="{A3EDC69A-0EE1-48C8-9494-54CFCD86C59E}" srcOrd="1" destOrd="0" presId="urn:microsoft.com/office/officeart/2018/2/layout/IconLabelList"/>
    <dgm:cxn modelId="{D2D1467D-E6E0-428C-AC0F-AC4038789B6B}" type="presParOf" srcId="{C019DDB1-0DE3-4910-AB71-125D654E47D1}" destId="{1C408D63-36B6-4EAC-A2A6-DE34E3D48ADE}" srcOrd="2" destOrd="0" presId="urn:microsoft.com/office/officeart/2018/2/layout/IconLabelList"/>
    <dgm:cxn modelId="{EF9B5C39-82AD-4FD4-8522-155BC6707A08}" type="presParOf" srcId="{DCA604D2-8192-495F-8B16-85C685B661DC}" destId="{B503F9E7-4F3B-4482-96E1-D2DAE719534A}" srcOrd="3" destOrd="0" presId="urn:microsoft.com/office/officeart/2018/2/layout/IconLabelList"/>
    <dgm:cxn modelId="{B9547F07-3BB1-4AB8-A4F8-1AF5A9E76A21}" type="presParOf" srcId="{DCA604D2-8192-495F-8B16-85C685B661DC}" destId="{8AA7E6A4-D6AB-45AB-88A6-7F30D0A65309}" srcOrd="4" destOrd="0" presId="urn:microsoft.com/office/officeart/2018/2/layout/IconLabelList"/>
    <dgm:cxn modelId="{4615D45C-46E4-4921-8924-0E8661524825}" type="presParOf" srcId="{8AA7E6A4-D6AB-45AB-88A6-7F30D0A65309}" destId="{D757411B-214F-46B5-8BDA-63F57A04EAEC}" srcOrd="0" destOrd="0" presId="urn:microsoft.com/office/officeart/2018/2/layout/IconLabelList"/>
    <dgm:cxn modelId="{4709D3AB-6BDF-404F-BDF9-0CC095707FD6}" type="presParOf" srcId="{8AA7E6A4-D6AB-45AB-88A6-7F30D0A65309}" destId="{7AF81E0C-F8D5-4494-BDB9-56FF2B0D0038}" srcOrd="1" destOrd="0" presId="urn:microsoft.com/office/officeart/2018/2/layout/IconLabelList"/>
    <dgm:cxn modelId="{2E803126-CE16-406E-AA2C-1334CD08E96C}" type="presParOf" srcId="{8AA7E6A4-D6AB-45AB-88A6-7F30D0A65309}" destId="{6B8B602F-8FE7-4C6A-8C90-4228BBD093A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45FA7-9B96-4C89-A35C-6D629C31A266}">
      <dsp:nvSpPr>
        <dsp:cNvPr id="0" name=""/>
        <dsp:cNvSpPr/>
      </dsp:nvSpPr>
      <dsp:spPr>
        <a:xfrm>
          <a:off x="265679" y="2184165"/>
          <a:ext cx="1325738" cy="132573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213FCC-37DD-49E4-8FBA-DBF923C6C37E}">
      <dsp:nvSpPr>
        <dsp:cNvPr id="0" name=""/>
        <dsp:cNvSpPr/>
      </dsp:nvSpPr>
      <dsp:spPr>
        <a:xfrm>
          <a:off x="557943" y="2428225"/>
          <a:ext cx="768928" cy="7689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7895FB-257B-4085-B600-FC4EF1529F4F}">
      <dsp:nvSpPr>
        <dsp:cNvPr id="0" name=""/>
        <dsp:cNvSpPr/>
      </dsp:nvSpPr>
      <dsp:spPr>
        <a:xfrm>
          <a:off x="1802443" y="245484"/>
          <a:ext cx="3124955" cy="1325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What is the population trend over the 5 years?</a:t>
          </a:r>
        </a:p>
      </dsp:txBody>
      <dsp:txXfrm>
        <a:off x="1802443" y="245484"/>
        <a:ext cx="3124955" cy="1325738"/>
      </dsp:txXfrm>
    </dsp:sp>
    <dsp:sp modelId="{275A05E4-6E65-4B71-9B5B-0D8AF71CF444}">
      <dsp:nvSpPr>
        <dsp:cNvPr id="0" name=""/>
        <dsp:cNvSpPr/>
      </dsp:nvSpPr>
      <dsp:spPr>
        <a:xfrm>
          <a:off x="5471898" y="245484"/>
          <a:ext cx="1325738" cy="132573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4D79B-9F96-4926-8C9C-7C8E5999F286}">
      <dsp:nvSpPr>
        <dsp:cNvPr id="0" name=""/>
        <dsp:cNvSpPr/>
      </dsp:nvSpPr>
      <dsp:spPr>
        <a:xfrm>
          <a:off x="5750303" y="523889"/>
          <a:ext cx="768928" cy="7689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042DD7-FB8A-478E-9622-EA5F51D70D53}">
      <dsp:nvSpPr>
        <dsp:cNvPr id="0" name=""/>
        <dsp:cNvSpPr/>
      </dsp:nvSpPr>
      <dsp:spPr>
        <a:xfrm>
          <a:off x="7081723" y="245484"/>
          <a:ext cx="3124955" cy="1325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What are the best home pricing trends?</a:t>
          </a:r>
        </a:p>
      </dsp:txBody>
      <dsp:txXfrm>
        <a:off x="7081723" y="245484"/>
        <a:ext cx="3124955" cy="1325738"/>
      </dsp:txXfrm>
    </dsp:sp>
    <dsp:sp modelId="{1E8EB3F4-5AE5-4FB8-81FE-F65650AEAF61}">
      <dsp:nvSpPr>
        <dsp:cNvPr id="0" name=""/>
        <dsp:cNvSpPr/>
      </dsp:nvSpPr>
      <dsp:spPr>
        <a:xfrm>
          <a:off x="291916" y="226911"/>
          <a:ext cx="1325738" cy="13257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4B9ED-0820-42DB-85AD-FC38A97B42FC}">
      <dsp:nvSpPr>
        <dsp:cNvPr id="0" name=""/>
        <dsp:cNvSpPr/>
      </dsp:nvSpPr>
      <dsp:spPr>
        <a:xfrm>
          <a:off x="579496" y="459715"/>
          <a:ext cx="768928" cy="7689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D211C-3DD2-4B1F-AA1A-73E7BB89F452}">
      <dsp:nvSpPr>
        <dsp:cNvPr id="0" name=""/>
        <dsp:cNvSpPr/>
      </dsp:nvSpPr>
      <dsp:spPr>
        <a:xfrm>
          <a:off x="1802443" y="2214856"/>
          <a:ext cx="3124955" cy="1325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 the existing successful properties, what are the shopper profile regarding purchases?</a:t>
          </a:r>
        </a:p>
      </dsp:txBody>
      <dsp:txXfrm>
        <a:off x="1802443" y="2214856"/>
        <a:ext cx="3124955" cy="1325738"/>
      </dsp:txXfrm>
    </dsp:sp>
    <dsp:sp modelId="{0F50D056-D519-4E10-AC84-5F281949F582}">
      <dsp:nvSpPr>
        <dsp:cNvPr id="0" name=""/>
        <dsp:cNvSpPr/>
      </dsp:nvSpPr>
      <dsp:spPr>
        <a:xfrm>
          <a:off x="5471898" y="2214856"/>
          <a:ext cx="1325738" cy="132573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ADBE62-FCFA-44D3-A4B1-9DF6FDF6C29B}">
      <dsp:nvSpPr>
        <dsp:cNvPr id="0" name=""/>
        <dsp:cNvSpPr/>
      </dsp:nvSpPr>
      <dsp:spPr>
        <a:xfrm>
          <a:off x="5750303" y="2493261"/>
          <a:ext cx="768928" cy="7689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2C7B63-0872-40FB-B0C6-F688935D6600}">
      <dsp:nvSpPr>
        <dsp:cNvPr id="0" name=""/>
        <dsp:cNvSpPr/>
      </dsp:nvSpPr>
      <dsp:spPr>
        <a:xfrm>
          <a:off x="7081723" y="2214856"/>
          <a:ext cx="3124955" cy="13257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What is the shopper behavior in the existing successful properties?</a:t>
          </a:r>
        </a:p>
      </dsp:txBody>
      <dsp:txXfrm>
        <a:off x="7081723" y="2214856"/>
        <a:ext cx="3124955" cy="13257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41365-C38E-4F3C-B46B-B7B03AEC891B}">
      <dsp:nvSpPr>
        <dsp:cNvPr id="0" name=""/>
        <dsp:cNvSpPr/>
      </dsp:nvSpPr>
      <dsp:spPr>
        <a:xfrm>
          <a:off x="1063980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358022-BC59-463F-8F54-5574B050F731}">
      <dsp:nvSpPr>
        <dsp:cNvPr id="0" name=""/>
        <dsp:cNvSpPr/>
      </dsp:nvSpPr>
      <dsp:spPr>
        <a:xfrm>
          <a:off x="285097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Clothes, Shoes, Accessories, and Beauty are the shopping categories in the four shopping areas</a:t>
          </a:r>
        </a:p>
      </dsp:txBody>
      <dsp:txXfrm>
        <a:off x="285097" y="2346338"/>
        <a:ext cx="2832300" cy="720000"/>
      </dsp:txXfrm>
    </dsp:sp>
    <dsp:sp modelId="{19330A02-604C-4D38-B070-CD4BA01B3749}">
      <dsp:nvSpPr>
        <dsp:cNvPr id="0" name=""/>
        <dsp:cNvSpPr/>
      </dsp:nvSpPr>
      <dsp:spPr>
        <a:xfrm>
          <a:off x="4391932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408D63-36B6-4EAC-A2A6-DE34E3D48ADE}">
      <dsp:nvSpPr>
        <dsp:cNvPr id="0" name=""/>
        <dsp:cNvSpPr/>
      </dsp:nvSpPr>
      <dsp:spPr>
        <a:xfrm>
          <a:off x="3613050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Average the shoppers visited more 3 stories per visit. </a:t>
          </a:r>
        </a:p>
      </dsp:txBody>
      <dsp:txXfrm>
        <a:off x="3613050" y="2346338"/>
        <a:ext cx="2832300" cy="720000"/>
      </dsp:txXfrm>
    </dsp:sp>
    <dsp:sp modelId="{D757411B-214F-46B5-8BDA-63F57A04EAEC}">
      <dsp:nvSpPr>
        <dsp:cNvPr id="0" name=""/>
        <dsp:cNvSpPr/>
      </dsp:nvSpPr>
      <dsp:spPr>
        <a:xfrm>
          <a:off x="7719885" y="71974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8B602F-8FE7-4C6A-8C90-4228BBD093A2}">
      <dsp:nvSpPr>
        <dsp:cNvPr id="0" name=""/>
        <dsp:cNvSpPr/>
      </dsp:nvSpPr>
      <dsp:spPr>
        <a:xfrm>
          <a:off x="6941002" y="2346338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Finding the best sales and discount is their main shopping style. </a:t>
          </a:r>
        </a:p>
      </dsp:txBody>
      <dsp:txXfrm>
        <a:off x="6941002" y="2346338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5234AA-F878-40FD-951D-3832594F943C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16E8C-DDE0-4279-9C5A-D1F133F98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75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sz="1200" dirty="0"/>
              <a:t>Real estate properties wanted us to use mall benchmark data to help them look for a location in Illinois to build a shopping mall. </a:t>
            </a:r>
          </a:p>
          <a:p>
            <a:pPr marL="228600" indent="-228600">
              <a:buAutoNum type="arabicPeriod"/>
            </a:pPr>
            <a:r>
              <a:rPr lang="en-US" sz="1200" dirty="0"/>
              <a:t>For current stage, our team wanted to use the information help property teams, asset managers, leasing representatives, and business development better understand the current shopper demographics, perceptions, and behaviors first. </a:t>
            </a:r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16E8C-DDE0-4279-9C5A-D1F133F982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440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16E8C-DDE0-4279-9C5A-D1F133F982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04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16E8C-DDE0-4279-9C5A-D1F133F982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2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16E8C-DDE0-4279-9C5A-D1F133F982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86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84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5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87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36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97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3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7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367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81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195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67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9D8E1C-1D85-45A0-AD63-6DC0AA39D90E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B50A149-04A7-4B9E-ACFC-16F0A5CE62A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82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Existing successful properties </a:t>
            </a:r>
            <a:r>
              <a:rPr lang="en-US" altLang="zh-TW" dirty="0"/>
              <a:t>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1149"/>
            <a:ext cx="10058400" cy="11430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Presented by Group 7 </a:t>
            </a:r>
          </a:p>
          <a:p>
            <a:r>
              <a:rPr lang="en-US" dirty="0" err="1">
                <a:latin typeface="+mn-lt"/>
              </a:rPr>
              <a:t>Karenetta</a:t>
            </a:r>
            <a:r>
              <a:rPr lang="en-US" dirty="0">
                <a:latin typeface="+mn-lt"/>
              </a:rPr>
              <a:t> Sullivan, </a:t>
            </a:r>
            <a:r>
              <a:rPr lang="en-US" dirty="0" err="1">
                <a:latin typeface="+mn-lt"/>
              </a:rPr>
              <a:t>Lijuan</a:t>
            </a:r>
            <a:r>
              <a:rPr lang="en-US" dirty="0">
                <a:latin typeface="+mn-lt"/>
              </a:rPr>
              <a:t>(Annie) Wu, </a:t>
            </a:r>
            <a:r>
              <a:rPr lang="en-US" dirty="0" err="1">
                <a:latin typeface="+mn-lt"/>
              </a:rPr>
              <a:t>Linmayu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appavu</a:t>
            </a:r>
            <a:r>
              <a:rPr lang="en-US" dirty="0">
                <a:latin typeface="+mn-lt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99000"/>
                <a:satMod val="140000"/>
              </a:schemeClr>
            </a:gs>
            <a:gs pos="65000">
              <a:schemeClr val="bg2">
                <a:tint val="100000"/>
                <a:shade val="80000"/>
                <a:satMod val="130000"/>
              </a:schemeClr>
            </a:gs>
            <a:gs pos="100000">
              <a:schemeClr val="bg2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88952" cy="49701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151C-3DCE-47F7-A388-30943265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707680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151C-3DCE-47F7-A388-30943265B5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 – Shopper profile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25677-55FB-43E2-BA9B-B843FE0FFF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65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418CEA-D340-4275-93B6-30D480F0A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606" y="321734"/>
            <a:ext cx="4319955" cy="29051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4C2D1B-2FD8-4D73-9113-5D2892BE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54" y="321734"/>
            <a:ext cx="4319955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CC6BB-31C9-4AAE-B081-2CA43876D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11" y="3631096"/>
            <a:ext cx="4230743" cy="27605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A13DB1-F40D-4A23-88D5-B05ADEBFB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871" y="3631096"/>
            <a:ext cx="4104921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82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0FED9C-407D-40D9-A37C-2B5F2D90B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339" y="3641470"/>
            <a:ext cx="4174656" cy="279701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26F98-2B44-4830-B24F-60C3A854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339" y="311360"/>
            <a:ext cx="4303955" cy="29051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9766F4-089C-44A8-8D85-E128F1FE7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912" y="3641470"/>
            <a:ext cx="4151217" cy="2760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76247A-0B47-441D-9D93-84A265FE6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912" y="311360"/>
            <a:ext cx="4089718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9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532BC-8C17-4294-B657-96BFBC1FD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99" y="1397253"/>
            <a:ext cx="6275667" cy="40634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151C-3DCE-47F7-A388-30943265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96885" y="1342444"/>
            <a:ext cx="3659246" cy="2926080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Median Home Prices in Target Zip Codes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515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2151C-3DCE-47F7-A388-30943265B5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 – Shopping Behavior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125677-55FB-43E2-BA9B-B843FE0FFF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94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38D232-8860-4A30-B663-C1FFB4F8A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090" y="3671452"/>
            <a:ext cx="4069148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5CA0E2-142E-4EE4-ABAC-E5403E61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130" y="643467"/>
            <a:ext cx="4135312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7B8119-F780-42E1-AAE7-1D49E3B4E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506" y="643467"/>
            <a:ext cx="4057150" cy="2545862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2782F0-D960-4C6B-AF66-142F322F8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8989" y="3565298"/>
            <a:ext cx="3796979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3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E82D5C-74B2-42C0-9356-A9CF8B076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6303" y="3671316"/>
            <a:ext cx="4052935" cy="254321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9D89248-80A9-4643-A6A7-FFB8CE8D7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783" y="452274"/>
            <a:ext cx="4069148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A125F67-C863-4741-A031-71D5D96E5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645" y="3671316"/>
            <a:ext cx="3993509" cy="254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B3BB5-67A9-4594-92E2-748715F60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370" y="452274"/>
            <a:ext cx="3883602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80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7F71CB3-D928-4179-9523-44C2955C7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090" y="764624"/>
            <a:ext cx="4069148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BE5FB16-5C61-4707-9FE0-588622D6B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05" y="3613756"/>
            <a:ext cx="4135312" cy="254321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9515419-C968-410E-AB94-431C7FCC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048" y="3611111"/>
            <a:ext cx="4009231" cy="2545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1525D7-13BA-458D-A1AC-BD0F66367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485" y="784473"/>
            <a:ext cx="3898426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63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A8FFEA1-1B69-4F42-B552-0CCF72596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3C9226-5EC8-460B-82D7-72AA994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A90A9D-33DF-408E-BF4C-F82588935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D8A9447-DEFF-40A5-8673-B7A365C3F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F96C4EE4-5D61-4DBB-8A1E-F303CC596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98" y="964393"/>
            <a:ext cx="7564412" cy="47088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90C21F9-FD6D-4457-B130-1A531F242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70957" y="798022"/>
            <a:ext cx="3316491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4400" dirty="0">
                <a:solidFill>
                  <a:srgbClr val="FFFFFF"/>
                </a:solidFill>
              </a:rPr>
              <a:t>Background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8F6EF4B-2F40-485B-9F36-084731486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86589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Criteria to Develop the Project</a:t>
            </a:r>
            <a:endParaRPr kumimoji="1" lang="zh-TW" altLang="en-US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2DCC471C-BBA6-4BCD-86E5-52D03486B29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0604273"/>
              </p:ext>
            </p:extLst>
          </p:nvPr>
        </p:nvGraphicFramePr>
        <p:xfrm>
          <a:off x="831919" y="2111767"/>
          <a:ext cx="10399297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4053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7D1EFAA-7858-42D7-9544-98A552ADF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151C-3DCE-47F7-A388-30943265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686015"/>
          </a:xfrm>
        </p:spPr>
        <p:txBody>
          <a:bodyPr>
            <a:normAutofit/>
          </a:bodyPr>
          <a:lstStyle/>
          <a:p>
            <a:r>
              <a:rPr lang="en-US" dirty="0"/>
              <a:t>Data Exploration</a:t>
            </a:r>
          </a:p>
        </p:txBody>
      </p:sp>
      <p:pic>
        <p:nvPicPr>
          <p:cNvPr id="7" name="Graphic 6" descr="Magnifying glass">
            <a:extLst>
              <a:ext uri="{FF2B5EF4-FFF2-40B4-BE49-F238E27FC236}">
                <a16:creationId xmlns:a16="http://schemas.microsoft.com/office/drawing/2014/main" id="{BE8D95BD-3518-48BF-95D1-3EBB077D0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4961BF-6DD2-4525-8611-2B21957DB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F34D2C8-D65B-47C7-91F2-331661DBC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064D8A-32C8-44B3-9941-291A5A21C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7066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6BB9730C-14BA-4087-9AF5-401956772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4904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04C8AB72-CC2C-4452-A54B-A3EB92AD2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151C-3DCE-47F7-A388-30943265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8568" y="5278581"/>
            <a:ext cx="10058400" cy="822960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TW" sz="3600" dirty="0">
                <a:solidFill>
                  <a:srgbClr val="FFFFFF"/>
                </a:solidFill>
              </a:rPr>
              <a:t>Population is declining in the past 5 years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48F3622B-3E4C-4435-A51C-9D6FD1C2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10C74B4-989E-431B-B4A0-A82D2B1EF4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7806991"/>
              </p:ext>
            </p:extLst>
          </p:nvPr>
        </p:nvGraphicFramePr>
        <p:xfrm>
          <a:off x="633999" y="643538"/>
          <a:ext cx="10925102" cy="36185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01356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953A92B-1F33-4235-BB36-0EA195E9D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A49F11-60E5-4C96-8909-026C86B4F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B58670E-10F5-482E-9198-9852444E9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6574005-6F20-4F42-A262-9709479A8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9244E94-428F-405B-8DD3-B015C296E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6758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76B92D-09F2-4C74-A943-F315CA11B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730767" y="0"/>
            <a:ext cx="746745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05450" y="758952"/>
            <a:ext cx="5998292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>
                <a:solidFill>
                  <a:srgbClr val="FFFFFF"/>
                </a:solidFill>
              </a:rPr>
              <a:t>The best home pricing trends seem to be happening outside of the Chicagoland area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A07362E-B32F-4109-946C-23BA55DFB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599393" y="4343400"/>
            <a:ext cx="5202616" cy="0"/>
          </a:xfrm>
          <a:prstGeom prst="line">
            <a:avLst/>
          </a:prstGeom>
          <a:ln w="6350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1098A72-9FE9-4BAE-B6FC-CA33431F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57" y="2288694"/>
            <a:ext cx="3869746" cy="2325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2B14AE-2741-4546-8E4A-9043CD8B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46" y="27029"/>
            <a:ext cx="3566757" cy="22007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DA2995-913B-4C73-ABA0-2F43AE5B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56" y="4651172"/>
            <a:ext cx="3733703" cy="21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54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992" y="36512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Shopper Profile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91035" y="1675828"/>
            <a:ext cx="2918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Oak Brook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10890" y="1678211"/>
            <a:ext cx="2630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Water Tower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91035" y="4157537"/>
            <a:ext cx="3331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Northbrook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07145" y="4931128"/>
            <a:ext cx="2788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Shoppers’ age range: 35-64</a:t>
            </a:r>
          </a:p>
          <a:p>
            <a:r>
              <a:rPr lang="en-US" sz="1200" dirty="0"/>
              <a:t>They are baby boomers and generation X</a:t>
            </a:r>
          </a:p>
          <a:p>
            <a:r>
              <a:rPr lang="en-US" sz="1200" dirty="0"/>
              <a:t>Income distribution: $60K-$99K; $100K-$149K</a:t>
            </a:r>
          </a:p>
          <a:p>
            <a:r>
              <a:rPr lang="en-US" sz="1200" dirty="0"/>
              <a:t>Median HH income: $ 115,243</a:t>
            </a:r>
          </a:p>
          <a:p>
            <a:r>
              <a:rPr lang="en-US" sz="1200" dirty="0"/>
              <a:t>No. of Stores: 125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70146" y="4157537"/>
            <a:ext cx="3118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Spring Hill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00CC94-6540-4B8F-BC10-2A8B5BCA6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714" y="4819313"/>
            <a:ext cx="2595086" cy="1498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9CE8F1-B980-4170-8AED-B56170130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90" y="2227859"/>
            <a:ext cx="2642310" cy="17731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11601-37EA-4AC4-B262-8C9A5D503738}"/>
              </a:ext>
            </a:extLst>
          </p:cNvPr>
          <p:cNvSpPr/>
          <p:nvPr/>
        </p:nvSpPr>
        <p:spPr>
          <a:xfrm>
            <a:off x="3267391" y="2459594"/>
            <a:ext cx="2788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Shoppers’ age range: 35-64</a:t>
            </a:r>
          </a:p>
          <a:p>
            <a:r>
              <a:rPr lang="en-US" sz="1200" dirty="0"/>
              <a:t>They are baby boomers and generation X</a:t>
            </a:r>
          </a:p>
          <a:p>
            <a:r>
              <a:rPr lang="en-US" sz="1200" dirty="0"/>
              <a:t>Income distribution: $30K-$59K; $60K-$99K; $100K-$149K</a:t>
            </a:r>
          </a:p>
          <a:p>
            <a:r>
              <a:rPr lang="en-US" sz="1200" dirty="0"/>
              <a:t>Median HH income: $ 144,286</a:t>
            </a:r>
          </a:p>
          <a:p>
            <a:r>
              <a:rPr lang="en-US" sz="1200" dirty="0"/>
              <a:t>No. of Stores: 181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089CA8-09BC-430F-AECD-B18D576DB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034266" y="2243895"/>
            <a:ext cx="3014441" cy="175709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120093-E0A7-4405-9B4C-19C203850110}"/>
              </a:ext>
            </a:extLst>
          </p:cNvPr>
          <p:cNvSpPr/>
          <p:nvPr/>
        </p:nvSpPr>
        <p:spPr>
          <a:xfrm>
            <a:off x="9098357" y="2439718"/>
            <a:ext cx="2788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Shoppers’ age range: 18-54</a:t>
            </a:r>
          </a:p>
          <a:p>
            <a:r>
              <a:rPr lang="en-US" sz="1200" dirty="0"/>
              <a:t>They are generation X, Y, Z</a:t>
            </a:r>
          </a:p>
          <a:p>
            <a:r>
              <a:rPr lang="en-US" sz="1200" dirty="0"/>
              <a:t>Income distribution: $30K-$59K; $60K-$99K</a:t>
            </a:r>
          </a:p>
          <a:p>
            <a:r>
              <a:rPr lang="en-US" sz="1200" dirty="0"/>
              <a:t>Median HH income: $ 102,349</a:t>
            </a:r>
          </a:p>
          <a:p>
            <a:r>
              <a:rPr lang="en-US" sz="1200" dirty="0"/>
              <a:t>No. of Stores: 107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9F8CB3-644C-4DBC-AC3A-E9007CFBA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246" y="4792305"/>
            <a:ext cx="3042111" cy="15527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897CEFB-FA58-4C0E-93CE-A246C762DD24}"/>
              </a:ext>
            </a:extLst>
          </p:cNvPr>
          <p:cNvSpPr/>
          <p:nvPr/>
        </p:nvSpPr>
        <p:spPr>
          <a:xfrm>
            <a:off x="9144741" y="4904625"/>
            <a:ext cx="2788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Shoppers’ age range: 26-54</a:t>
            </a:r>
          </a:p>
          <a:p>
            <a:r>
              <a:rPr lang="en-US" sz="1200" dirty="0"/>
              <a:t>They are generation X, Y</a:t>
            </a:r>
          </a:p>
          <a:p>
            <a:r>
              <a:rPr lang="en-US" sz="1200" dirty="0"/>
              <a:t>Income distribution: Less than $30K;  $30K-$59K; $60K-$99K</a:t>
            </a:r>
          </a:p>
          <a:p>
            <a:r>
              <a:rPr lang="en-US" sz="1200" dirty="0"/>
              <a:t>Median HH income: $ 86,307</a:t>
            </a:r>
          </a:p>
          <a:p>
            <a:r>
              <a:rPr lang="en-US" sz="1200" dirty="0"/>
              <a:t>No. of Stores: 82</a:t>
            </a:r>
          </a:p>
        </p:txBody>
      </p:sp>
    </p:spTree>
    <p:extLst>
      <p:ext uri="{BB962C8B-B14F-4D97-AF65-F5344CB8AC3E}">
        <p14:creationId xmlns:p14="http://schemas.microsoft.com/office/powerpoint/2010/main" val="244302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b="1" dirty="0"/>
              <a:t>Shopping Behavior</a:t>
            </a:r>
            <a:endParaRPr lang="en-US" b="1"/>
          </a:p>
        </p:txBody>
      </p:sp>
      <p:graphicFrame>
        <p:nvGraphicFramePr>
          <p:cNvPr id="19" name="內容版面配置區 2">
            <a:extLst>
              <a:ext uri="{FF2B5EF4-FFF2-40B4-BE49-F238E27FC236}">
                <a16:creationId xmlns:a16="http://schemas.microsoft.com/office/drawing/2014/main" id="{0C0E2256-8FE8-40EB-A912-E9773F092F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6661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13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151C-3DCE-47F7-A388-30943265B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/>
              <a:t>Thank You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3985C0-E548-44D2-B30E-F3E42DADE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252434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386</Words>
  <Application>Microsoft Office PowerPoint</Application>
  <PresentationFormat>Widescreen</PresentationFormat>
  <Paragraphs>53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Calibri</vt:lpstr>
      <vt:lpstr>Calibri Light</vt:lpstr>
      <vt:lpstr>Retrospect</vt:lpstr>
      <vt:lpstr>Existing successful properties analysis</vt:lpstr>
      <vt:lpstr>Background </vt:lpstr>
      <vt:lpstr>Criteria to Develop the Project</vt:lpstr>
      <vt:lpstr>Data Exploration</vt:lpstr>
      <vt:lpstr>Population is declining in the past 5 years</vt:lpstr>
      <vt:lpstr>The best home pricing trends seem to be happening outside of the Chicagoland area</vt:lpstr>
      <vt:lpstr>Shopper Profile </vt:lpstr>
      <vt:lpstr>Shopping Behavior</vt:lpstr>
      <vt:lpstr>Thank You</vt:lpstr>
      <vt:lpstr>Appendix</vt:lpstr>
      <vt:lpstr>Appendix – Shopper profile</vt:lpstr>
      <vt:lpstr>PowerPoint Presentation</vt:lpstr>
      <vt:lpstr>PowerPoint Presentation</vt:lpstr>
      <vt:lpstr>Median Home Prices in Target Zip Codes</vt:lpstr>
      <vt:lpstr>Appendix – Shopping Behavior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Existing successful properties analysis</dc:title>
  <dc:creator>Annie Wu</dc:creator>
  <cp:lastModifiedBy>Annie Wu</cp:lastModifiedBy>
  <cp:revision>3</cp:revision>
  <dcterms:created xsi:type="dcterms:W3CDTF">2019-04-01T01:02:23Z</dcterms:created>
  <dcterms:modified xsi:type="dcterms:W3CDTF">2019-04-01T01:10:34Z</dcterms:modified>
</cp:coreProperties>
</file>